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33B91B1-3F44-4626-B478-A2C795055703}" type="datetimeFigureOut">
              <a:rPr lang="en-US" smtClean="0"/>
              <a:pPr/>
              <a:t>12/2/2010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AE2EEE-B479-4AE1-BC12-49BC0387588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Environments of LSOs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800" dirty="0" smtClean="0"/>
              <a:t>Macro Environment: Social Attitudes</a:t>
            </a:r>
            <a:endParaRPr lang="en-AU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This is concerned with what society views as right and wrong.  This constantly changes.</a:t>
            </a:r>
          </a:p>
          <a:p>
            <a:endParaRPr lang="en-AU" dirty="0" smtClean="0"/>
          </a:p>
          <a:p>
            <a:r>
              <a:rPr lang="en-AU" dirty="0" smtClean="0"/>
              <a:t>This can include pressure to protect and preserve natural environment, treat people with respect, and being responsible corporate citizens.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800" dirty="0" smtClean="0"/>
              <a:t>Macro Environment: Economic Factors</a:t>
            </a:r>
            <a:endParaRPr lang="en-AU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Current state of the economy plays an important role for LSOs</a:t>
            </a:r>
          </a:p>
          <a:p>
            <a:endParaRPr lang="en-AU" dirty="0" smtClean="0"/>
          </a:p>
          <a:p>
            <a:r>
              <a:rPr lang="en-AU" dirty="0" smtClean="0"/>
              <a:t>Global financial crisis highlights the importance of economic factors.</a:t>
            </a:r>
          </a:p>
          <a:p>
            <a:endParaRPr lang="en-AU" dirty="0" smtClean="0"/>
          </a:p>
          <a:p>
            <a:r>
              <a:rPr lang="en-AU" dirty="0" smtClean="0"/>
              <a:t>Factors include:</a:t>
            </a:r>
          </a:p>
          <a:p>
            <a:pPr lvl="2"/>
            <a:r>
              <a:rPr lang="en-AU" dirty="0" smtClean="0"/>
              <a:t>levels of consumer spending</a:t>
            </a:r>
          </a:p>
          <a:p>
            <a:pPr lvl="2"/>
            <a:r>
              <a:rPr lang="en-AU" dirty="0" smtClean="0"/>
              <a:t>level of unemployment</a:t>
            </a:r>
          </a:p>
          <a:p>
            <a:pPr lvl="2"/>
            <a:r>
              <a:rPr lang="en-AU" dirty="0" smtClean="0"/>
              <a:t>rate of inflation</a:t>
            </a:r>
          </a:p>
          <a:p>
            <a:pPr lvl="2"/>
            <a:r>
              <a:rPr lang="en-AU" dirty="0" smtClean="0"/>
              <a:t>wage rates</a:t>
            </a:r>
          </a:p>
          <a:p>
            <a:pPr lvl="2"/>
            <a:r>
              <a:rPr lang="en-AU" dirty="0" smtClean="0"/>
              <a:t>Interest rates.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Macro Environment: Technological Developments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800" dirty="0" smtClean="0"/>
              <a:t>Technological innovation is constantly changing.</a:t>
            </a:r>
          </a:p>
          <a:p>
            <a:endParaRPr lang="en-AU" sz="2800" dirty="0" smtClean="0"/>
          </a:p>
          <a:p>
            <a:r>
              <a:rPr lang="en-AU" sz="2800" dirty="0" smtClean="0"/>
              <a:t>Businesses need to keep up with technology to maintain competitiveness.</a:t>
            </a:r>
          </a:p>
          <a:p>
            <a:endParaRPr lang="en-AU" sz="2800" dirty="0" smtClean="0"/>
          </a:p>
          <a:p>
            <a:r>
              <a:rPr lang="en-AU" sz="2800" dirty="0" smtClean="0"/>
              <a:t>Technology can lead to increased productivity and reduced costs.</a:t>
            </a:r>
          </a:p>
          <a:p>
            <a:endParaRPr lang="en-AU" sz="2800" dirty="0" smtClean="0"/>
          </a:p>
          <a:p>
            <a:r>
              <a:rPr lang="en-AU" sz="2800" dirty="0" smtClean="0"/>
              <a:t>Mobile communication and e-commerce examples of recent technological innovations which has transformed how we do business.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Macro: Political and Legal Influences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LSOs operate within a complex framework of laws and regulations made by governments.</a:t>
            </a:r>
          </a:p>
          <a:p>
            <a:endParaRPr lang="en-AU" dirty="0" smtClean="0"/>
          </a:p>
          <a:p>
            <a:r>
              <a:rPr lang="en-AU" dirty="0" smtClean="0"/>
              <a:t>Changes in legislation can heavily impact on LSOs.  For example OH&amp;S and Employee Relations Laws.</a:t>
            </a:r>
          </a:p>
          <a:p>
            <a:endParaRPr lang="en-AU" dirty="0" smtClean="0"/>
          </a:p>
          <a:p>
            <a:r>
              <a:rPr lang="en-AU" dirty="0" smtClean="0"/>
              <a:t>Changing governments also can introduce different policies which will affect the way organisations do business.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400" dirty="0" smtClean="0"/>
              <a:t>Macro Environment: Globalisation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Organisations now operate in a worldwide market.</a:t>
            </a:r>
          </a:p>
          <a:p>
            <a:endParaRPr lang="en-AU" dirty="0" smtClean="0"/>
          </a:p>
          <a:p>
            <a:r>
              <a:rPr lang="en-AU" dirty="0" smtClean="0"/>
              <a:t>Technology improvements have largely led to this through improved transportation and the Internet.</a:t>
            </a:r>
          </a:p>
          <a:p>
            <a:endParaRPr lang="en-AU" dirty="0" smtClean="0"/>
          </a:p>
          <a:p>
            <a:r>
              <a:rPr lang="en-AU" dirty="0" smtClean="0"/>
              <a:t>This is both an opportunity and a challenge as organisations have access to bigger markets but also more competition.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800" dirty="0" smtClean="0"/>
              <a:t>Macro Environment: Education and Training</a:t>
            </a:r>
            <a:endParaRPr lang="en-AU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Modern organisations need highly educated and skilled employees.</a:t>
            </a:r>
          </a:p>
          <a:p>
            <a:endParaRPr lang="en-AU" dirty="0" smtClean="0"/>
          </a:p>
          <a:p>
            <a:r>
              <a:rPr lang="en-AU" dirty="0" smtClean="0"/>
              <a:t>Most organisations provide internal training but rely on the country’s educational institutions to provide high quality education for students.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Environments of LSOs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i="1" dirty="0" smtClean="0"/>
              <a:t>Environments </a:t>
            </a:r>
            <a:r>
              <a:rPr lang="en-AU" dirty="0" smtClean="0"/>
              <a:t>is the term used to describe the context in which business is carried out.</a:t>
            </a:r>
          </a:p>
          <a:p>
            <a:endParaRPr lang="en-AU" dirty="0" smtClean="0"/>
          </a:p>
          <a:p>
            <a:r>
              <a:rPr lang="en-AU" dirty="0" smtClean="0"/>
              <a:t>There are two main </a:t>
            </a:r>
            <a:r>
              <a:rPr lang="en-AU" i="1" dirty="0" smtClean="0"/>
              <a:t>environments:</a:t>
            </a:r>
            <a:endParaRPr lang="en-AU" dirty="0" smtClean="0"/>
          </a:p>
          <a:p>
            <a:endParaRPr lang="en-AU" u="sng" dirty="0" smtClean="0"/>
          </a:p>
          <a:p>
            <a:r>
              <a:rPr lang="en-AU" u="sng" dirty="0" smtClean="0"/>
              <a:t>Internal:</a:t>
            </a:r>
            <a:r>
              <a:rPr lang="en-AU" dirty="0" smtClean="0"/>
              <a:t> inside the organisation, areas that the organisation has most control and influence over.</a:t>
            </a:r>
            <a:endParaRPr lang="en-AU" u="sng" dirty="0" smtClean="0"/>
          </a:p>
          <a:p>
            <a:endParaRPr lang="en-AU" u="sng" dirty="0" smtClean="0"/>
          </a:p>
          <a:p>
            <a:r>
              <a:rPr lang="en-AU" u="sng" dirty="0" smtClean="0"/>
              <a:t>External:</a:t>
            </a:r>
            <a:r>
              <a:rPr lang="en-AU" dirty="0" smtClean="0"/>
              <a:t> outside the organisation, areas that the organisation has little or no influence.  Made up of the Operating and Macro Environments.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Operating Environments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Operating Environment is that external environment which the organisation has some influence over but cannot control.</a:t>
            </a:r>
          </a:p>
          <a:p>
            <a:endParaRPr lang="en-AU" dirty="0" smtClean="0"/>
          </a:p>
          <a:p>
            <a:r>
              <a:rPr lang="en-AU" dirty="0" smtClean="0"/>
              <a:t>The organisation interacts directly with this environment in the course of conducting business.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Macro Environment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Made up of broad factors which affects the LSO.</a:t>
            </a:r>
          </a:p>
          <a:p>
            <a:endParaRPr lang="en-AU" dirty="0" smtClean="0"/>
          </a:p>
          <a:p>
            <a:r>
              <a:rPr lang="en-AU" dirty="0" smtClean="0"/>
              <a:t>The LSO has no control over these factors.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Environments of LSOs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35101" y="1447800"/>
          <a:ext cx="7494618" cy="4606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8206"/>
                <a:gridCol w="2498206"/>
                <a:gridCol w="2498206"/>
              </a:tblGrid>
              <a:tr h="442440"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Internal</a:t>
                      </a:r>
                      <a:endParaRPr lang="en-AU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External</a:t>
                      </a:r>
                      <a:endParaRPr lang="en-A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442440">
                <a:tc>
                  <a:txBody>
                    <a:bodyPr/>
                    <a:lstStyle/>
                    <a:p>
                      <a:endParaRPr lang="en-A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Operating</a:t>
                      </a:r>
                      <a:endParaRPr lang="en-AU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2400" dirty="0" smtClean="0"/>
                        <a:t>Macro</a:t>
                      </a:r>
                      <a:endParaRPr lang="en-AU" sz="2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42440">
                <a:tc>
                  <a:txBody>
                    <a:bodyPr/>
                    <a:lstStyle/>
                    <a:p>
                      <a:r>
                        <a:rPr lang="en-AU" dirty="0" smtClean="0"/>
                        <a:t>Policy and Procedures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Customers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Social Attitudes</a:t>
                      </a:r>
                      <a:endParaRPr lang="en-AU" dirty="0"/>
                    </a:p>
                  </a:txBody>
                  <a:tcPr/>
                </a:tc>
              </a:tr>
              <a:tr h="442440">
                <a:tc>
                  <a:txBody>
                    <a:bodyPr/>
                    <a:lstStyle/>
                    <a:p>
                      <a:r>
                        <a:rPr lang="en-AU" dirty="0" smtClean="0"/>
                        <a:t>Resources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Suppliers &amp; Creditors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Economic Factors</a:t>
                      </a:r>
                      <a:endParaRPr lang="en-AU" dirty="0"/>
                    </a:p>
                  </a:txBody>
                  <a:tcPr/>
                </a:tc>
              </a:tr>
              <a:tr h="763663">
                <a:tc>
                  <a:txBody>
                    <a:bodyPr/>
                    <a:lstStyle/>
                    <a:p>
                      <a:r>
                        <a:rPr lang="en-AU" dirty="0" smtClean="0"/>
                        <a:t>Structures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Competitors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Technological</a:t>
                      </a:r>
                      <a:r>
                        <a:rPr lang="en-AU" baseline="0" dirty="0" smtClean="0"/>
                        <a:t> Developments</a:t>
                      </a:r>
                      <a:endParaRPr lang="en-AU" dirty="0"/>
                    </a:p>
                  </a:txBody>
                  <a:tcPr/>
                </a:tc>
              </a:tr>
              <a:tr h="442440">
                <a:tc>
                  <a:txBody>
                    <a:bodyPr/>
                    <a:lstStyle/>
                    <a:p>
                      <a:r>
                        <a:rPr lang="en-AU" dirty="0" smtClean="0"/>
                        <a:t>Styles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Interest</a:t>
                      </a:r>
                      <a:r>
                        <a:rPr lang="en-AU" baseline="0" dirty="0" smtClean="0"/>
                        <a:t> (Lobby) Groups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Political and Legal influences</a:t>
                      </a:r>
                      <a:endParaRPr lang="en-AU" dirty="0"/>
                    </a:p>
                  </a:txBody>
                  <a:tcPr/>
                </a:tc>
              </a:tr>
              <a:tr h="442440">
                <a:tc>
                  <a:txBody>
                    <a:bodyPr/>
                    <a:lstStyle/>
                    <a:p>
                      <a:r>
                        <a:rPr lang="en-AU" dirty="0" smtClean="0"/>
                        <a:t>Culture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Globalisation (international factors)</a:t>
                      </a:r>
                    </a:p>
                  </a:txBody>
                  <a:tcPr/>
                </a:tc>
              </a:tr>
              <a:tr h="763663">
                <a:tc>
                  <a:txBody>
                    <a:bodyPr/>
                    <a:lstStyle/>
                    <a:p>
                      <a:r>
                        <a:rPr lang="en-AU" dirty="0" smtClean="0"/>
                        <a:t>Staff (People)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Education and Training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Operating Environment: Customers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Customers are the reason the organisation exists.</a:t>
            </a:r>
          </a:p>
          <a:p>
            <a:endParaRPr lang="en-AU" dirty="0" smtClean="0"/>
          </a:p>
          <a:p>
            <a:r>
              <a:rPr lang="en-AU" dirty="0" smtClean="0"/>
              <a:t>Customer satisfaction is central to organisation success.</a:t>
            </a:r>
          </a:p>
          <a:p>
            <a:endParaRPr lang="en-AU" dirty="0" smtClean="0"/>
          </a:p>
          <a:p>
            <a:r>
              <a:rPr lang="en-AU" dirty="0" smtClean="0"/>
              <a:t>Customers want high quality products and value for money.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Operating Environment: Suppliers and Creditors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Suppliers are the people and businesses that supply resources to an organisation.</a:t>
            </a:r>
          </a:p>
          <a:p>
            <a:endParaRPr lang="en-AU" sz="2400" dirty="0" smtClean="0"/>
          </a:p>
          <a:p>
            <a:r>
              <a:rPr lang="en-AU" sz="2400" dirty="0" smtClean="0"/>
              <a:t>Creditors provide finance and include banks, finance companies and other businesses.</a:t>
            </a:r>
          </a:p>
          <a:p>
            <a:endParaRPr lang="en-AU" sz="2400" dirty="0" smtClean="0"/>
          </a:p>
          <a:p>
            <a:r>
              <a:rPr lang="en-AU" sz="2400" dirty="0" smtClean="0"/>
              <a:t>In order to operate LSOs need a reliable source of resources and funds.</a:t>
            </a:r>
          </a:p>
          <a:p>
            <a:endParaRPr lang="en-AU" sz="2400" dirty="0" smtClean="0"/>
          </a:p>
          <a:p>
            <a:r>
              <a:rPr lang="en-AU" sz="2400" dirty="0" smtClean="0"/>
              <a:t>Building positive relationships with suppliers is a key to success.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Operating Environment: Competitors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sz="3000" dirty="0" smtClean="0"/>
              <a:t>Competitors are other organisations that offer rival products.</a:t>
            </a:r>
          </a:p>
          <a:p>
            <a:endParaRPr lang="en-AU" sz="3000" dirty="0" smtClean="0"/>
          </a:p>
          <a:p>
            <a:r>
              <a:rPr lang="en-AU" sz="3000" dirty="0" smtClean="0"/>
              <a:t>Organisations need to monitor existing and new competitors in the market.</a:t>
            </a:r>
          </a:p>
          <a:p>
            <a:endParaRPr lang="en-AU" sz="3000" dirty="0" smtClean="0"/>
          </a:p>
          <a:p>
            <a:r>
              <a:rPr lang="en-AU" sz="3000" dirty="0" smtClean="0"/>
              <a:t>Organisations need to maintain a competitive edge over rivals.</a:t>
            </a:r>
          </a:p>
          <a:p>
            <a:endParaRPr lang="en-AU" sz="3000" dirty="0" smtClean="0"/>
          </a:p>
          <a:p>
            <a:r>
              <a:rPr lang="en-AU" sz="3000" dirty="0" smtClean="0"/>
              <a:t>Organisations may need to respond to moves from competitors. </a:t>
            </a:r>
            <a:endParaRPr lang="en-A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400" dirty="0" smtClean="0"/>
              <a:t>Operating Environment: Interest Groups</a:t>
            </a:r>
            <a:endParaRPr lang="en-AU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800" dirty="0" smtClean="0"/>
              <a:t>Also known as Lobby groups.</a:t>
            </a:r>
          </a:p>
          <a:p>
            <a:endParaRPr lang="en-AU" sz="2800" dirty="0" smtClean="0"/>
          </a:p>
          <a:p>
            <a:r>
              <a:rPr lang="en-AU" sz="2800" dirty="0" smtClean="0"/>
              <a:t>These are groups who try and convince organisations to adopt particular policies.</a:t>
            </a:r>
          </a:p>
          <a:p>
            <a:endParaRPr lang="en-AU" sz="2800" dirty="0" smtClean="0"/>
          </a:p>
          <a:p>
            <a:r>
              <a:rPr lang="en-AU" sz="2800" dirty="0" smtClean="0"/>
              <a:t>These include -</a:t>
            </a:r>
            <a:endParaRPr lang="en-AU" sz="2000" dirty="0" smtClean="0"/>
          </a:p>
          <a:p>
            <a:pPr lvl="1"/>
            <a:r>
              <a:rPr lang="en-AU" sz="2000" dirty="0" smtClean="0"/>
              <a:t>Trade Unions:  These represent employees and aim to improve working conditions for their members.</a:t>
            </a:r>
          </a:p>
          <a:p>
            <a:pPr lvl="1"/>
            <a:r>
              <a:rPr lang="en-AU" sz="2000" dirty="0" smtClean="0"/>
              <a:t>Consumer Groups: These aim to protect consumers in relation to product safety, price and advertising.</a:t>
            </a:r>
          </a:p>
          <a:p>
            <a:pPr lvl="1"/>
            <a:r>
              <a:rPr lang="en-AU" sz="2000" dirty="0" smtClean="0"/>
              <a:t>Specific Issue Groups: focus on one specific issue such as environmental protection, ant-gambling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650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Solstice</vt:lpstr>
      <vt:lpstr>Environments of LSOs</vt:lpstr>
      <vt:lpstr>Environments of LSOs</vt:lpstr>
      <vt:lpstr>Operating Environments</vt:lpstr>
      <vt:lpstr>Macro Environment</vt:lpstr>
      <vt:lpstr>Environments of LSOs</vt:lpstr>
      <vt:lpstr>Operating Environment: Customers</vt:lpstr>
      <vt:lpstr>Operating Environment: Suppliers and Creditors</vt:lpstr>
      <vt:lpstr>Operating Environment: Competitors</vt:lpstr>
      <vt:lpstr>Operating Environment: Interest Groups</vt:lpstr>
      <vt:lpstr>Macro Environment: Social Attitudes</vt:lpstr>
      <vt:lpstr>Macro Environment: Economic Factors</vt:lpstr>
      <vt:lpstr>Macro Environment: Technological Developments</vt:lpstr>
      <vt:lpstr>Macro: Political and Legal Influences </vt:lpstr>
      <vt:lpstr>Macro Environment: Globalisation</vt:lpstr>
      <vt:lpstr>Macro Environment: Education and Training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Environments of LSOs</dc:title>
  <dc:creator>Education</dc:creator>
  <cp:lastModifiedBy>Education</cp:lastModifiedBy>
  <cp:revision>9</cp:revision>
  <dcterms:created xsi:type="dcterms:W3CDTF">2010-12-01T22:29:07Z</dcterms:created>
  <dcterms:modified xsi:type="dcterms:W3CDTF">2010-12-02T01:33:00Z</dcterms:modified>
</cp:coreProperties>
</file>